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er Bold" charset="1" panose="020B0802030000000004"/>
      <p:regular r:id="rId15"/>
    </p:embeddedFont>
    <p:embeddedFont>
      <p:font typeface="Inter" charset="1" panose="020B050203000000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XHQdnysg.mp4" Type="http://schemas.openxmlformats.org/officeDocument/2006/relationships/video"/><Relationship Id="rId4" Target="../media/VAGXHQdnysg.mp4" Type="http://schemas.microsoft.com/office/2007/relationships/media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XHQdnysg.mp4" Type="http://schemas.openxmlformats.org/officeDocument/2006/relationships/video"/><Relationship Id="rId4" Target="../media/VAGXHQdnysg.mp4" Type="http://schemas.microsoft.com/office/2007/relationships/media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XHQdnysg.mp4" Type="http://schemas.openxmlformats.org/officeDocument/2006/relationships/video"/><Relationship Id="rId4" Target="../media/VAGXHQdnysg.mp4" Type="http://schemas.microsoft.com/office/2007/relationships/media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1.634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90665" y="2592070"/>
            <a:ext cx="12506669" cy="496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EFFFD"/>
                </a:solidFill>
                <a:latin typeface="Inter Bold"/>
                <a:ea typeface="Inter Bold"/>
                <a:cs typeface="Inter Bold"/>
                <a:sym typeface="Inter Bold"/>
              </a:rPr>
              <a:t>Python para Análise de Dados no Setor Público</a:t>
            </a:r>
          </a:p>
          <a:p>
            <a:pPr algn="ctr">
              <a:lnSpc>
                <a:spcPts val="3360"/>
              </a:lnSpc>
            </a:pPr>
          </a:p>
          <a:p>
            <a:pPr algn="ctr">
              <a:lnSpc>
                <a:spcPts val="4659"/>
              </a:lnSpc>
            </a:pPr>
            <a:r>
              <a:rPr lang="en-US" sz="3328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Aula 1: Introdução e Primeiros Passos com Python</a:t>
            </a:r>
            <a:r>
              <a:rPr lang="en-US" sz="3328" b="true">
                <a:solidFill>
                  <a:srgbClr val="FEFFF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ctr">
              <a:lnSpc>
                <a:spcPts val="4659"/>
              </a:lnSpc>
            </a:pPr>
            <a:r>
              <a:rPr lang="en-US" sz="3328" b="true">
                <a:solidFill>
                  <a:srgbClr val="FEFFF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ctr">
              <a:lnSpc>
                <a:spcPts val="465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EFFFD"/>
                </a:solidFill>
                <a:latin typeface="Inter Bold"/>
                <a:ea typeface="Inter Bold"/>
                <a:cs typeface="Inter Bold"/>
                <a:sym typeface="Inter Bold"/>
              </a:rPr>
              <a:t>Pedro Ferreira Galvão | 12/05/2025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06500" y="8696325"/>
            <a:ext cx="3874772" cy="1130142"/>
          </a:xfrm>
          <a:custGeom>
            <a:avLst/>
            <a:gdLst/>
            <a:ahLst/>
            <a:cxnLst/>
            <a:rect r="r" b="b" t="t" l="l"/>
            <a:pathLst>
              <a:path h="1130142" w="3874772">
                <a:moveTo>
                  <a:pt x="0" y="0"/>
                </a:moveTo>
                <a:lnTo>
                  <a:pt x="3874772" y="0"/>
                </a:lnTo>
                <a:lnTo>
                  <a:pt x="3874772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0750" y="8696325"/>
            <a:ext cx="4179261" cy="1130142"/>
          </a:xfrm>
          <a:custGeom>
            <a:avLst/>
            <a:gdLst/>
            <a:ahLst/>
            <a:cxnLst/>
            <a:rect r="r" b="b" t="t" l="l"/>
            <a:pathLst>
              <a:path h="1130142" w="4179261">
                <a:moveTo>
                  <a:pt x="0" y="0"/>
                </a:moveTo>
                <a:lnTo>
                  <a:pt x="4179261" y="0"/>
                </a:lnTo>
                <a:lnTo>
                  <a:pt x="4179261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0652" y="2147844"/>
            <a:ext cx="9438648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Ensinar os fundamentos de Python com foco em análise de dados públicos.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Capacitar profissionais a extrair, organizar e interpretar dados com autonomia.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98642"/>
            <a:ext cx="448193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99E3B"/>
                </a:solidFill>
                <a:latin typeface="Inter Bold"/>
                <a:ea typeface="Inter Bold"/>
                <a:cs typeface="Inter Bold"/>
                <a:sym typeface="Inter Bold"/>
              </a:rPr>
              <a:t>Introdução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293177" y="2374817"/>
            <a:ext cx="161925" cy="16192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D70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93177" y="3793447"/>
            <a:ext cx="161925" cy="1619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D70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38776" y="6850647"/>
            <a:ext cx="1052052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📍 Vamos partir do zero, mas chegar a resultados úteis e aplicáveis no seu trabalho.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38776" y="1480099"/>
            <a:ext cx="3570833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9"/>
              </a:lnSpc>
              <a:spcBef>
                <a:spcPct val="0"/>
              </a:spcBef>
            </a:pPr>
            <a:r>
              <a:rPr lang="en-US" b="true" sz="2899" strike="noStrike" u="none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Objetivos do Curso: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8776" y="5412747"/>
            <a:ext cx="1052052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📍 </a:t>
            </a:r>
            <a:r>
              <a:rPr lang="en-US" sz="2799" strike="noStrike" u="none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Pessoas que lidam com planilhas, relatórios e bases de dados no dia a dia.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6907" y="1980843"/>
            <a:ext cx="5450523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4000" b="true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Metodologia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45146" y="1028700"/>
            <a:ext cx="617538" cy="617537"/>
            <a:chOff x="0" y="0"/>
            <a:chExt cx="823383" cy="82338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99E3B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49512" y="162983"/>
              <a:ext cx="52435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445146" y="2427287"/>
            <a:ext cx="617538" cy="617537"/>
            <a:chOff x="0" y="0"/>
            <a:chExt cx="823383" cy="82338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99E3B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49512" y="162983"/>
              <a:ext cx="52435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45146" y="3826073"/>
            <a:ext cx="617538" cy="617537"/>
            <a:chOff x="0" y="0"/>
            <a:chExt cx="823383" cy="82338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99E3B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49512" y="162983"/>
              <a:ext cx="52435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90462" y="1030446"/>
            <a:ext cx="745063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Entender os conceitos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08669" y="2429034"/>
            <a:ext cx="745063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Praticar com código real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8669" y="3827820"/>
            <a:ext cx="745063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Aplicar com mini projetos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620750" y="8696325"/>
            <a:ext cx="4179261" cy="1130142"/>
          </a:xfrm>
          <a:custGeom>
            <a:avLst/>
            <a:gdLst/>
            <a:ahLst/>
            <a:cxnLst/>
            <a:rect r="r" b="b" t="t" l="l"/>
            <a:pathLst>
              <a:path h="1130142" w="4179261">
                <a:moveTo>
                  <a:pt x="0" y="0"/>
                </a:moveTo>
                <a:lnTo>
                  <a:pt x="4179261" y="0"/>
                </a:lnTo>
                <a:lnTo>
                  <a:pt x="4179261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5114" y="6298478"/>
            <a:ext cx="5450523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4000" b="true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💻 Ambiente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3131" y="5809488"/>
            <a:ext cx="74506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Google</a:t>
            </a: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Colab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45146" y="5959306"/>
            <a:ext cx="161925" cy="161925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D70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553131" y="6710553"/>
            <a:ext cx="74506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Jupyter</a:t>
            </a: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Notebook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3131" y="7684723"/>
            <a:ext cx="74506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Visual</a:t>
            </a: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Studio Code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45146" y="6844538"/>
            <a:ext cx="161925" cy="161925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D70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445146" y="7729770"/>
            <a:ext cx="161925" cy="161925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D701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0750" y="8696325"/>
            <a:ext cx="4179261" cy="1130142"/>
          </a:xfrm>
          <a:custGeom>
            <a:avLst/>
            <a:gdLst/>
            <a:ahLst/>
            <a:cxnLst/>
            <a:rect r="r" b="b" t="t" l="l"/>
            <a:pathLst>
              <a:path h="1130142" w="4179261">
                <a:moveTo>
                  <a:pt x="0" y="0"/>
                </a:moveTo>
                <a:lnTo>
                  <a:pt x="4179261" y="0"/>
                </a:lnTo>
                <a:lnTo>
                  <a:pt x="4179261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9039" y="981075"/>
            <a:ext cx="5450523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4000" b="true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💻 Ambiente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9039" y="3265027"/>
            <a:ext cx="6689221" cy="2389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99E3B"/>
                </a:solidFill>
                <a:latin typeface="Inter"/>
                <a:ea typeface="Inter"/>
                <a:cs typeface="Inter"/>
                <a:sym typeface="Inter"/>
              </a:rPr>
              <a:t>🔹</a:t>
            </a:r>
            <a:r>
              <a:rPr lang="en-US" sz="2299">
                <a:solidFill>
                  <a:srgbClr val="0454A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99" b="true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Google Colab</a:t>
            </a: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Ambient</a:t>
            </a: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e online e gratuito da Google.</a:t>
            </a: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Não requer instalação.</a:t>
            </a: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Ideal para iniciantes e uso com arquivos simples ou dados de internet.</a:t>
            </a: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Basta ter uma conta Google.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12258" y="4213399"/>
            <a:ext cx="8147381" cy="278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🔹 </a:t>
            </a:r>
            <a:r>
              <a:rPr lang="en-US" b="true" sz="2299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Jupyt</a:t>
            </a:r>
            <a:r>
              <a:rPr lang="en-US" b="true" sz="2299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er Notebook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Interface interativa que roda localmente.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Ideal para quem quer trabalhar com dados de forma organizada e modular.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Pode ser instalado junto com o Anaconda ou pelo VS Code.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Os arquivos terminam com .ipynb.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9039" y="6535976"/>
            <a:ext cx="7610694" cy="278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🔹</a:t>
            </a:r>
            <a:r>
              <a:rPr lang="en-US" sz="2299">
                <a:solidFill>
                  <a:srgbClr val="0454A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true" sz="2299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Visual Studio Cod</a:t>
            </a:r>
            <a:r>
              <a:rPr lang="en-US" b="true" sz="2299">
                <a:solidFill>
                  <a:srgbClr val="0454A0"/>
                </a:solidFill>
                <a:latin typeface="Inter Bold"/>
                <a:ea typeface="Inter Bold"/>
                <a:cs typeface="Inter Bold"/>
                <a:sym typeface="Inter Bold"/>
              </a:rPr>
              <a:t>e (VS Code)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Editor de código completo e personalizável.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Excelente para projetos maiores e mais avançados.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Permite usar Python com outras linguagens e conectar a bancos de dados.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Recomendado para quem deseja seguir na área.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72570" y="1906205"/>
            <a:ext cx="90515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Durant</a:t>
            </a:r>
            <a:r>
              <a:rPr lang="en-US" sz="24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e o curso, conheceremos três formas de usar Python: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906500" y="8696325"/>
            <a:ext cx="3874772" cy="1130142"/>
          </a:xfrm>
          <a:custGeom>
            <a:avLst/>
            <a:gdLst/>
            <a:ahLst/>
            <a:cxnLst/>
            <a:rect r="r" b="b" t="t" l="l"/>
            <a:pathLst>
              <a:path h="1130142" w="3874772">
                <a:moveTo>
                  <a:pt x="0" y="0"/>
                </a:moveTo>
                <a:lnTo>
                  <a:pt x="3874772" y="0"/>
                </a:lnTo>
                <a:lnTo>
                  <a:pt x="3874772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00380" y="1731645"/>
            <a:ext cx="7358920" cy="5651650"/>
            <a:chOff x="0" y="0"/>
            <a:chExt cx="19050000" cy="1463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60832" y="596519"/>
              <a:ext cx="17928463" cy="13462889"/>
            </a:xfrm>
            <a:custGeom>
              <a:avLst/>
              <a:gdLst/>
              <a:ahLst/>
              <a:cxnLst/>
              <a:rect r="r" b="b" t="t" l="l"/>
              <a:pathLst>
                <a:path h="13462889" w="17928463">
                  <a:moveTo>
                    <a:pt x="17928336" y="13462889"/>
                  </a:moveTo>
                  <a:lnTo>
                    <a:pt x="0" y="13462889"/>
                  </a:lnTo>
                  <a:lnTo>
                    <a:pt x="0" y="0"/>
                  </a:lnTo>
                  <a:lnTo>
                    <a:pt x="17928463" y="0"/>
                  </a:lnTo>
                  <a:lnTo>
                    <a:pt x="17928463" y="13462889"/>
                  </a:lnTo>
                  <a:close/>
                </a:path>
              </a:pathLst>
            </a:custGeom>
            <a:blipFill>
              <a:blip r:embed="rId6"/>
              <a:stretch>
                <a:fillRect l="-16748" t="0" r="-1674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4630400"/>
            </a:xfrm>
            <a:custGeom>
              <a:avLst/>
              <a:gdLst/>
              <a:ahLst/>
              <a:cxnLst/>
              <a:rect r="r" b="b" t="t" l="l"/>
              <a:pathLst>
                <a:path h="14630400" w="19050000">
                  <a:moveTo>
                    <a:pt x="19050000" y="14630400"/>
                  </a:moveTo>
                  <a:lnTo>
                    <a:pt x="0" y="146304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14630400"/>
                  </a:lnTo>
                  <a:close/>
                </a:path>
              </a:pathLst>
            </a:custGeom>
            <a:blipFill>
              <a:blip r:embed="rId7"/>
              <a:stretch>
                <a:fillRect l="-32" t="0" r="-3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071155"/>
            <a:ext cx="8115300" cy="5650230"/>
            <a:chOff x="0" y="0"/>
            <a:chExt cx="10820400" cy="75336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820400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 que vamos aprender?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599392"/>
              <a:ext cx="9993522" cy="3934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Lógica e sintaxe do Python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Estruturas básicas de dados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Leitura e análise de arquivos CSV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Gráficos e relatórios simples</a:t>
              </a:r>
            </a:p>
            <a:p>
              <a:pPr algn="l">
                <a:lnSpc>
                  <a:spcPts val="3919"/>
                </a:lnSpc>
              </a:pP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📅 Carga Horária: 5 dias × 2h = 10 horas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1597" y="3402504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D70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54002" y="3246612"/>
            <a:ext cx="13832600" cy="311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Python é uma linguagem de programação de alto nível, criada para ser: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Fácil de ler e escrever</a:t>
            </a:r>
            <a:r>
              <a:rPr lang="en-US" sz="23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(sintaxe simples, parecida com o português ou inglês).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Versátil </a:t>
            </a:r>
            <a:r>
              <a:rPr lang="en-US" sz="23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– usada em análise de dados, automação, desenvolvimento web, inteligência artificial, entre outros.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Aberta e gratuita</a:t>
            </a:r>
            <a:r>
              <a:rPr lang="en-US" sz="23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– qualquer pessoa pode usar e contribuir com a linguagem.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Altamente popular</a:t>
            </a:r>
            <a:r>
              <a:rPr lang="en-US" sz="2399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– possui uma enorme comunidade e milhares de bibliotecas prontas.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01398" y="1758376"/>
            <a:ext cx="620574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99E3B"/>
                </a:solidFill>
                <a:latin typeface="Inter Bold"/>
                <a:ea typeface="Inter Bold"/>
                <a:cs typeface="Inter Bold"/>
                <a:sym typeface="Inter Bold"/>
              </a:rPr>
              <a:t>O</a:t>
            </a:r>
            <a:r>
              <a:rPr lang="en-US" b="true" sz="6000">
                <a:solidFill>
                  <a:srgbClr val="099E3B"/>
                </a:solidFill>
                <a:latin typeface="Inter Bold"/>
                <a:ea typeface="Inter Bold"/>
                <a:cs typeface="Inter Bold"/>
                <a:sym typeface="Inter Bold"/>
              </a:rPr>
              <a:t> que é Python?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620750" y="8696325"/>
            <a:ext cx="4179261" cy="1130142"/>
          </a:xfrm>
          <a:custGeom>
            <a:avLst/>
            <a:gdLst/>
            <a:ahLst/>
            <a:cxnLst/>
            <a:rect r="r" b="b" t="t" l="l"/>
            <a:pathLst>
              <a:path h="1130142" w="4179261">
                <a:moveTo>
                  <a:pt x="0" y="0"/>
                </a:moveTo>
                <a:lnTo>
                  <a:pt x="4179261" y="0"/>
                </a:lnTo>
                <a:lnTo>
                  <a:pt x="4179261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1597" y="6946122"/>
            <a:ext cx="100253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🧠 Py</a:t>
            </a: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thon é como uma calculadora poderosa... que entende texto!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7700" y="3514344"/>
            <a:ext cx="13832600" cy="31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Menos códigos para fazer mais</a:t>
            </a:r>
            <a:r>
              <a:rPr lang="en-US" sz="24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: tarefas que em outras linguagens exigem várias linhas, em Python são simples.</a:t>
            </a:r>
          </a:p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Sintaxe limpa</a:t>
            </a:r>
            <a:r>
              <a:rPr lang="en-US" sz="24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: você escreve print("Olá") e o Python entende.</a:t>
            </a:r>
          </a:p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Sem complicações com tipos e estruturas no início</a:t>
            </a:r>
            <a:r>
              <a:rPr lang="en-US" sz="24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— o foco está na lógica, não nos detalhes técnicos.</a:t>
            </a:r>
          </a:p>
          <a:p>
            <a:pPr algn="l" marL="518160" indent="-259080" lvl="1">
              <a:lnSpc>
                <a:spcPts val="3624"/>
              </a:lnSpc>
              <a:buFont typeface="Arial"/>
              <a:buChar char="•"/>
            </a:pPr>
            <a:r>
              <a:rPr lang="en-US" b="true" sz="24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Ideal para iniciantes</a:t>
            </a:r>
            <a:r>
              <a:rPr lang="en-US" sz="24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: é a linguagem escolhida por muitas universidades e cursos introdutórios.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7398" y="2075901"/>
            <a:ext cx="126737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99E3B"/>
                </a:solidFill>
                <a:latin typeface="Inter Bold"/>
                <a:ea typeface="Inter Bold"/>
                <a:cs typeface="Inter Bold"/>
                <a:sym typeface="Inter Bold"/>
              </a:rPr>
              <a:t> Por</a:t>
            </a:r>
            <a:r>
              <a:rPr lang="en-US" b="true" sz="4800">
                <a:solidFill>
                  <a:srgbClr val="099E3B"/>
                </a:solidFill>
                <a:latin typeface="Inter Bold"/>
                <a:ea typeface="Inter Bold"/>
                <a:cs typeface="Inter Bold"/>
                <a:sym typeface="Inter Bold"/>
              </a:rPr>
              <a:t> que é considerada fácil de aprender?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20750" y="8696325"/>
            <a:ext cx="4179261" cy="1130142"/>
          </a:xfrm>
          <a:custGeom>
            <a:avLst/>
            <a:gdLst/>
            <a:ahLst/>
            <a:cxnLst/>
            <a:rect r="r" b="b" t="t" l="l"/>
            <a:pathLst>
              <a:path h="1130142" w="4179261">
                <a:moveTo>
                  <a:pt x="0" y="0"/>
                </a:moveTo>
                <a:lnTo>
                  <a:pt x="4179261" y="0"/>
                </a:lnTo>
                <a:lnTo>
                  <a:pt x="4179261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0750" y="8696325"/>
            <a:ext cx="4179261" cy="1130142"/>
          </a:xfrm>
          <a:custGeom>
            <a:avLst/>
            <a:gdLst/>
            <a:ahLst/>
            <a:cxnLst/>
            <a:rect r="r" b="b" t="t" l="l"/>
            <a:pathLst>
              <a:path h="1130142" w="4179261">
                <a:moveTo>
                  <a:pt x="0" y="0"/>
                </a:moveTo>
                <a:lnTo>
                  <a:pt x="4179261" y="0"/>
                </a:lnTo>
                <a:lnTo>
                  <a:pt x="4179261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26831" y="1423070"/>
            <a:ext cx="12434337" cy="6270459"/>
            <a:chOff x="0" y="0"/>
            <a:chExt cx="16579116" cy="83606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9116" cy="8360612"/>
            </a:xfrm>
            <a:custGeom>
              <a:avLst/>
              <a:gdLst/>
              <a:ahLst/>
              <a:cxnLst/>
              <a:rect r="r" b="b" t="t" l="l"/>
              <a:pathLst>
                <a:path h="8360612" w="16579116">
                  <a:moveTo>
                    <a:pt x="0" y="0"/>
                  </a:moveTo>
                  <a:lnTo>
                    <a:pt x="16579116" y="0"/>
                  </a:lnTo>
                  <a:lnTo>
                    <a:pt x="16579116" y="8360612"/>
                  </a:lnTo>
                  <a:lnTo>
                    <a:pt x="0" y="8360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2570759" y="1876506"/>
              <a:ext cx="3375599" cy="500930"/>
              <a:chOff x="0" y="0"/>
              <a:chExt cx="666785" cy="9894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66785" cy="98949"/>
              </a:xfrm>
              <a:custGeom>
                <a:avLst/>
                <a:gdLst/>
                <a:ahLst/>
                <a:cxnLst/>
                <a:rect r="r" b="b" t="t" l="l"/>
                <a:pathLst>
                  <a:path h="98949" w="666785">
                    <a:moveTo>
                      <a:pt x="0" y="0"/>
                    </a:moveTo>
                    <a:lnTo>
                      <a:pt x="666785" y="0"/>
                    </a:lnTo>
                    <a:lnTo>
                      <a:pt x="666785" y="98949"/>
                    </a:lnTo>
                    <a:lnTo>
                      <a:pt x="0" y="98949"/>
                    </a:lnTo>
                    <a:close/>
                  </a:path>
                </a:pathLst>
              </a:custGeom>
              <a:solidFill>
                <a:srgbClr val="F9F9F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666785" cy="1370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2570759" y="5323976"/>
              <a:ext cx="3375599" cy="500930"/>
              <a:chOff x="0" y="0"/>
              <a:chExt cx="666785" cy="9894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66785" cy="98949"/>
              </a:xfrm>
              <a:custGeom>
                <a:avLst/>
                <a:gdLst/>
                <a:ahLst/>
                <a:cxnLst/>
                <a:rect r="r" b="b" t="t" l="l"/>
                <a:pathLst>
                  <a:path h="98949" w="666785">
                    <a:moveTo>
                      <a:pt x="0" y="0"/>
                    </a:moveTo>
                    <a:lnTo>
                      <a:pt x="666785" y="0"/>
                    </a:lnTo>
                    <a:lnTo>
                      <a:pt x="666785" y="98949"/>
                    </a:lnTo>
                    <a:lnTo>
                      <a:pt x="0" y="98949"/>
                    </a:lnTo>
                    <a:close/>
                  </a:path>
                </a:pathLst>
              </a:custGeom>
              <a:solidFill>
                <a:srgbClr val="F9F9F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666785" cy="1370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053495" y="3582061"/>
            <a:ext cx="778055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97042" y="5415623"/>
            <a:ext cx="869345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Gerência da Dívida Pública e Receita Extratributária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97042" y="6084716"/>
            <a:ext cx="869345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Superintendência Financeira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97042" y="6753809"/>
            <a:ext cx="869345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Subsecretaria do Tesouro Estadual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06500" y="8696325"/>
            <a:ext cx="3874772" cy="1130142"/>
          </a:xfrm>
          <a:custGeom>
            <a:avLst/>
            <a:gdLst/>
            <a:ahLst/>
            <a:cxnLst/>
            <a:rect r="r" b="b" t="t" l="l"/>
            <a:pathLst>
              <a:path h="1130142" w="3874772">
                <a:moveTo>
                  <a:pt x="0" y="0"/>
                </a:moveTo>
                <a:lnTo>
                  <a:pt x="3874772" y="0"/>
                </a:lnTo>
                <a:lnTo>
                  <a:pt x="3874772" y="1130142"/>
                </a:lnTo>
                <a:lnTo>
                  <a:pt x="0" y="1130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DAGnMqKhnms</dc:identifier>
  <dcterms:modified xsi:type="dcterms:W3CDTF">2011-08-01T06:04:30Z</dcterms:modified>
  <cp:revision>1</cp:revision>
  <dc:title>Aula 01 - Python Básico</dc:title>
</cp:coreProperties>
</file>